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6" r:id="rId2"/>
    <p:sldId id="276" r:id="rId3"/>
    <p:sldId id="284" r:id="rId4"/>
    <p:sldId id="283" r:id="rId5"/>
    <p:sldId id="268" r:id="rId6"/>
    <p:sldId id="270" r:id="rId7"/>
    <p:sldId id="282" r:id="rId8"/>
    <p:sldId id="285" r:id="rId9"/>
    <p:sldId id="300" r:id="rId10"/>
    <p:sldId id="301" r:id="rId11"/>
    <p:sldId id="277" r:id="rId12"/>
    <p:sldId id="292" r:id="rId13"/>
    <p:sldId id="290" r:id="rId14"/>
    <p:sldId id="279" r:id="rId15"/>
    <p:sldId id="272" r:id="rId16"/>
    <p:sldId id="287" r:id="rId17"/>
    <p:sldId id="286" r:id="rId18"/>
    <p:sldId id="273" r:id="rId19"/>
    <p:sldId id="274" r:id="rId20"/>
    <p:sldId id="288" r:id="rId21"/>
    <p:sldId id="296" r:id="rId22"/>
    <p:sldId id="275" r:id="rId23"/>
    <p:sldId id="267" r:id="rId24"/>
    <p:sldId id="280" r:id="rId25"/>
    <p:sldId id="304" r:id="rId26"/>
    <p:sldId id="303" r:id="rId27"/>
  </p:sldIdLst>
  <p:sldSz cx="9144000" cy="6858000" type="screen4x3"/>
  <p:notesSz cx="69469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cky Maybury" initials="BM" lastIdx="1" clrIdx="0"/>
  <p:cmAuthor id="1" name="Clair Diones" initials="CD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33" autoAdjust="0"/>
    <p:restoredTop sz="96691" autoAdjust="0"/>
  </p:normalViewPr>
  <p:slideViewPr>
    <p:cSldViewPr showGuides="1">
      <p:cViewPr varScale="1">
        <p:scale>
          <a:sx n="107" d="100"/>
          <a:sy n="107" d="100"/>
        </p:scale>
        <p:origin x="63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920E-7ED9-496B-A0C5-47123E4D621C}" type="datetimeFigureOut">
              <a:rPr lang="en-US" smtClean="0"/>
              <a:t>5/1/2018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8058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72C85-C262-4EC5-B391-B97449B96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63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640203E7-43F4-492C-B94E-554001B05201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03725"/>
            <a:ext cx="5557520" cy="4171950"/>
          </a:xfrm>
          <a:prstGeom prst="rect">
            <a:avLst/>
          </a:prstGeom>
        </p:spPr>
        <p:txBody>
          <a:bodyPr vert="horz" lIns="92665" tIns="46333" rIns="92665" bIns="463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FAF3B49F-6B68-450C-AC46-FAF37BF9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8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FAST? Broad overview.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02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possible</a:t>
            </a:r>
            <a:r>
              <a:rPr lang="en-US" baseline="0" dirty="0" smtClean="0"/>
              <a:t> signs of stroke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05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r>
              <a:rPr lang="en-US" baseline="0" dirty="0" smtClean="0"/>
              <a:t> must be given quickly in order to be helpful.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96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 Stroke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85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may happen to you if you do have a stroke.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14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to know if you are at risk. </a:t>
            </a:r>
            <a:r>
              <a:rPr lang="en-US" dirty="0" smtClean="0"/>
              <a:t>Uncontrollable</a:t>
            </a:r>
            <a:r>
              <a:rPr lang="en-US" baseline="0" dirty="0" smtClean="0"/>
              <a:t> risk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83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Uncontrollable risk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34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Controllable risk</a:t>
            </a:r>
            <a:r>
              <a:rPr lang="en-US" baseline="0" dirty="0" smtClean="0"/>
              <a:t>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30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Controllable</a:t>
            </a:r>
            <a:r>
              <a:rPr lang="en-US" baseline="0" dirty="0" smtClean="0"/>
              <a:t> RFs.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4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Controllable</a:t>
            </a:r>
            <a:r>
              <a:rPr lang="en-US" baseline="0" dirty="0" smtClean="0"/>
              <a:t> risk factors. What you CAN do to lower your risk.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90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Controllable</a:t>
            </a:r>
            <a:r>
              <a:rPr lang="en-US" baseline="0" dirty="0" smtClean="0"/>
              <a:t> risk factors.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1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brain</a:t>
            </a:r>
            <a:r>
              <a:rPr lang="en-US" baseline="0" dirty="0" smtClean="0"/>
              <a:t> interprets what you see. It also allows you to speak and understand.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35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Controllable</a:t>
            </a:r>
            <a:r>
              <a:rPr lang="en-US" baseline="0" dirty="0" smtClean="0"/>
              <a:t> risk factors. Making just one change will make s difference.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key to successful patient outcomes is fast recognition and treatment of people suffering</a:t>
            </a:r>
            <a:r>
              <a:rPr lang="en-US" baseline="0" dirty="0" smtClean="0"/>
              <a:t> </a:t>
            </a:r>
            <a:r>
              <a:rPr lang="en-US" dirty="0" smtClean="0"/>
              <a:t>a stroke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8B936-5E69-4DF6-8248-2FDCFC19252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54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Tie this back to the beginning</a:t>
            </a:r>
            <a:r>
              <a:rPr lang="en-US" baseline="0" dirty="0" smtClean="0"/>
              <a:t> as to why it was discussed and possible treatment.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1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 from</a:t>
            </a:r>
            <a:r>
              <a:rPr lang="en-US" baseline="0" dirty="0" smtClean="0"/>
              <a:t> brain into stroke- a brain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5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should people care/be aware of stroke?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42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Explanation of stroke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13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of stroke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12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Hemorrhagic</a:t>
            </a:r>
            <a:r>
              <a:rPr lang="en-US" baseline="0" dirty="0" smtClean="0"/>
              <a:t> stroke is also knows as bleeding stroke.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25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</a:t>
            </a:r>
            <a:r>
              <a:rPr lang="en-US" baseline="0" dirty="0" smtClean="0"/>
              <a:t> the audience know why you are talking about FAST. Why is this important to them?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20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know if you or</a:t>
            </a:r>
            <a:r>
              <a:rPr lang="en-US" baseline="0" dirty="0" smtClean="0"/>
              <a:t> someone you know is having a stroke. </a:t>
            </a:r>
            <a:r>
              <a:rPr lang="en-US" dirty="0" smtClean="0"/>
              <a:t>Signs and symptoms</a:t>
            </a:r>
            <a:r>
              <a:rPr lang="en-US" baseline="0" dirty="0" smtClean="0"/>
              <a:t> of stroke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B49F-6B68-450C-AC46-FAF37BF9221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3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187-78D3-44D3-8A1B-DCD710FBE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3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800600"/>
            <a:ext cx="6019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0200" y="304800"/>
            <a:ext cx="599440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367338"/>
            <a:ext cx="6019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187-78D3-44D3-8A1B-DCD710FBE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3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187-78D3-44D3-8A1B-DCD710FBE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6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187-78D3-44D3-8A1B-DCD710FBE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2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187-78D3-44D3-8A1B-DCD710FBE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0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187-78D3-44D3-8A1B-DCD710FBE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8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ts val="28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lnSpc>
                <a:spcPts val="28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187-78D3-44D3-8A1B-DCD710FBE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1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187-78D3-44D3-8A1B-DCD710FBE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187-78D3-44D3-8A1B-DCD710FBE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8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2017713" cy="704850"/>
          </a:xfrm>
        </p:spPr>
        <p:txBody>
          <a:bodyPr anchor="b"/>
          <a:lstStyle>
            <a:lvl1pPr algn="l">
              <a:lnSpc>
                <a:spcPts val="2200"/>
              </a:lnSpc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4983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187-78D3-44D3-8A1B-DCD710FBE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1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BA187-78D3-44D3-8A1B-DCD710FBE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8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lnSpc>
          <a:spcPts val="42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3200"/>
        </a:lnSpc>
        <a:spcBef>
          <a:spcPct val="20000"/>
        </a:spcBef>
        <a:buClr>
          <a:srgbClr val="00338E"/>
        </a:buClr>
        <a:buFont typeface="Calibri" pitchFamily="34" charset="0"/>
        <a:buChar char="•"/>
        <a:defRPr sz="32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oke.org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315200" cy="1143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Recognizing Stroke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FAST</a:t>
            </a:r>
            <a:r>
              <a:rPr lang="en-US" sz="4400" b="1" dirty="0" smtClean="0"/>
              <a:t>:</a:t>
            </a:r>
            <a:br>
              <a:rPr lang="en-US" sz="4400" b="1" dirty="0" smtClean="0"/>
            </a:b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sz="4400" b="1" dirty="0" smtClean="0"/>
              <a:t>ace 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4400" b="1" dirty="0" smtClean="0"/>
              <a:t>rms 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4400" b="1" dirty="0" smtClean="0"/>
              <a:t>peech 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4400" b="1" dirty="0" smtClean="0"/>
              <a:t>ime</a:t>
            </a:r>
            <a:endParaRPr lang="en-US" sz="4400" b="1" dirty="0"/>
          </a:p>
        </p:txBody>
      </p:sp>
      <p:pic>
        <p:nvPicPr>
          <p:cNvPr id="1026" name="Picture 2" descr="P:\Community Education\FAST Initiative\F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11612"/>
            <a:ext cx="1276350" cy="145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Community Education\FAST Initiative\Ar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69422"/>
            <a:ext cx="1552687" cy="145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:\Community Education\FAST Initiative\Speec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55" y="3408116"/>
            <a:ext cx="1363377" cy="13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:\Community Education\FAST Initiative\Tim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11612"/>
            <a:ext cx="1676356" cy="154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2146"/>
            <a:ext cx="64008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FAST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315200" cy="5410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</a:t>
            </a:r>
            <a:r>
              <a:rPr lang="en-US" sz="2800" b="1" dirty="0" smtClean="0">
                <a:latin typeface="+mn-lt"/>
              </a:rPr>
              <a:t>ACE: </a:t>
            </a:r>
            <a:r>
              <a:rPr lang="en-US" sz="2800" dirty="0" smtClean="0">
                <a:latin typeface="+mn-lt"/>
              </a:rPr>
              <a:t>Ask the person to smile. Does one side of the face droop?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</a:t>
            </a:r>
            <a:r>
              <a:rPr lang="en-US" sz="2800" b="1" dirty="0" smtClean="0">
                <a:latin typeface="+mn-lt"/>
              </a:rPr>
              <a:t>RMS: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Ask the person to raise both arms. Does one arm drift downward?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r>
              <a:rPr lang="en-US" sz="2800" b="1" dirty="0" smtClean="0">
                <a:latin typeface="+mn-lt"/>
              </a:rPr>
              <a:t>PEECH: </a:t>
            </a:r>
            <a:r>
              <a:rPr lang="en-US" sz="2800" dirty="0" smtClean="0">
                <a:latin typeface="+mn-lt"/>
              </a:rPr>
              <a:t>Ask the person to repeat a simple phase. Is their speech slurred or strange?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800" b="1" dirty="0" smtClean="0"/>
              <a:t>IME: </a:t>
            </a:r>
            <a:r>
              <a:rPr lang="en-US" sz="2800" dirty="0" smtClean="0"/>
              <a:t>If you observe any of these signs – call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9-1-1 IMMEDIATELY</a:t>
            </a:r>
            <a:r>
              <a:rPr lang="en-US" sz="2800" dirty="0" smtClean="0"/>
              <a:t>!</a:t>
            </a:r>
            <a:endParaRPr lang="en-US" sz="2800" dirty="0" smtClean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477000" cy="1143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Other Symptoms of Stroke (Suddens)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315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  <a:ea typeface="ＭＳ Ｐゴシック" charset="-128"/>
                <a:cs typeface="Arial" pitchFamily="34" charset="0"/>
              </a:rPr>
              <a:t>Numbness or weakness of the face, arm or leg, especially on one side of the body</a:t>
            </a:r>
            <a:br>
              <a:rPr lang="en-US" sz="2800" dirty="0" smtClean="0">
                <a:latin typeface="+mn-lt"/>
                <a:ea typeface="ＭＳ Ｐゴシック" charset="-128"/>
                <a:cs typeface="Arial" pitchFamily="34" charset="0"/>
              </a:rPr>
            </a:br>
            <a:endParaRPr lang="en-US" sz="2800" dirty="0" smtClean="0">
              <a:latin typeface="+mn-lt"/>
              <a:ea typeface="ＭＳ Ｐゴシック" charset="-128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  <a:ea typeface="ＭＳ Ｐゴシック" charset="-128"/>
                <a:cs typeface="Arial" pitchFamily="34" charset="0"/>
              </a:rPr>
              <a:t>Confusion, trouble speaking or understanding</a:t>
            </a:r>
            <a:br>
              <a:rPr lang="en-US" sz="2800" dirty="0" smtClean="0">
                <a:latin typeface="+mn-lt"/>
                <a:ea typeface="ＭＳ Ｐゴシック" charset="-128"/>
                <a:cs typeface="Arial" pitchFamily="34" charset="0"/>
              </a:rPr>
            </a:br>
            <a:endParaRPr lang="en-US" sz="2800" dirty="0" smtClean="0">
              <a:latin typeface="+mn-lt"/>
              <a:ea typeface="ＭＳ Ｐゴシック" charset="-128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  <a:ea typeface="ＭＳ Ｐゴシック" charset="-128"/>
                <a:cs typeface="Arial" pitchFamily="34" charset="0"/>
              </a:rPr>
              <a:t>Trouble seeing in one or both eyes</a:t>
            </a:r>
            <a:br>
              <a:rPr lang="en-US" sz="2800" dirty="0" smtClean="0">
                <a:latin typeface="+mn-lt"/>
                <a:ea typeface="ＭＳ Ｐゴシック" charset="-128"/>
                <a:cs typeface="Arial" pitchFamily="34" charset="0"/>
              </a:rPr>
            </a:br>
            <a:endParaRPr lang="en-US" sz="2800" dirty="0" smtClean="0">
              <a:latin typeface="+mn-lt"/>
              <a:ea typeface="ＭＳ Ｐゴシック" charset="-128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  <a:ea typeface="ＭＳ Ｐゴシック" charset="-128"/>
                <a:cs typeface="Arial" pitchFamily="34" charset="0"/>
              </a:rPr>
              <a:t>Trouble walking, dizziness or loss of balance</a:t>
            </a:r>
            <a:br>
              <a:rPr lang="en-US" sz="2800" dirty="0" smtClean="0">
                <a:latin typeface="+mn-lt"/>
                <a:ea typeface="ＭＳ Ｐゴシック" charset="-128"/>
                <a:cs typeface="Arial" pitchFamily="34" charset="0"/>
              </a:rPr>
            </a:br>
            <a:endParaRPr lang="en-US" sz="2800" dirty="0" smtClean="0">
              <a:latin typeface="+mn-lt"/>
              <a:ea typeface="ＭＳ Ｐゴシック" charset="-128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  <a:ea typeface="ＭＳ Ｐゴシック" charset="-128"/>
                <a:cs typeface="Arial" pitchFamily="34" charset="0"/>
              </a:rPr>
              <a:t>Severe headache with no known cause</a:t>
            </a:r>
            <a:endParaRPr lang="en-US" sz="2800" dirty="0">
              <a:latin typeface="+mn-lt"/>
              <a:ea typeface="ＭＳ Ｐゴシック" charset="-128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+mn-lt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4008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Act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FAST 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848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If you </a:t>
            </a:r>
            <a:r>
              <a:rPr lang="en-US" sz="2800" dirty="0" smtClean="0"/>
              <a:t>experience one or more of </a:t>
            </a:r>
            <a:r>
              <a:rPr lang="en-US" sz="2800" dirty="0"/>
              <a:t>these symptoms or </a:t>
            </a:r>
            <a:r>
              <a:rPr lang="en-US" sz="2800" dirty="0" smtClean="0"/>
              <a:t>notice </a:t>
            </a:r>
            <a:r>
              <a:rPr lang="en-US" sz="2800" dirty="0"/>
              <a:t>them in someone else, even for a short time, call </a:t>
            </a:r>
            <a:r>
              <a:rPr lang="en-US" sz="2800" dirty="0" smtClean="0"/>
              <a:t>9-1-1</a:t>
            </a:r>
            <a:br>
              <a:rPr lang="en-US" sz="2800" dirty="0" smtClean="0"/>
            </a:b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Medical options exist that may reduce the effects of stroke </a:t>
            </a:r>
          </a:p>
          <a:p>
            <a:pPr marL="0" lvl="1" indent="0">
              <a:lnSpc>
                <a:spcPts val="3200"/>
              </a:lnSpc>
              <a:buClr>
                <a:srgbClr val="00338E"/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b="1" u="sng" dirty="0" smtClean="0"/>
              <a:t>Time</a:t>
            </a:r>
            <a:r>
              <a:rPr lang="en-US" dirty="0" smtClean="0"/>
              <a:t> is of importance, as treatment must be </a:t>
            </a:r>
          </a:p>
          <a:p>
            <a:pPr marL="0" lvl="1" indent="0">
              <a:lnSpc>
                <a:spcPts val="3200"/>
              </a:lnSpc>
              <a:buClr>
                <a:srgbClr val="00338E"/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   administered soon after the onset of symptoms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Stroke strikes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FAST</a:t>
            </a:r>
            <a:r>
              <a:rPr lang="en-US" sz="2800" b="1" dirty="0" smtClean="0"/>
              <a:t>.  </a:t>
            </a:r>
            <a:r>
              <a:rPr lang="en-US" sz="2800" dirty="0" smtClean="0"/>
              <a:t>You should too!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52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400800" cy="1143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Transient Ischemic Attack (TIA)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An episode, </a:t>
            </a:r>
            <a:r>
              <a:rPr lang="en-US" sz="2800" dirty="0"/>
              <a:t>sometimes called a </a:t>
            </a:r>
            <a:r>
              <a:rPr lang="en-US" sz="2800" dirty="0" smtClean="0"/>
              <a:t>mini-stroke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Symptoms can be temporary or may come and go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TIA </a:t>
            </a:r>
            <a:r>
              <a:rPr lang="en-US" sz="2800" dirty="0"/>
              <a:t>generally </a:t>
            </a:r>
            <a:r>
              <a:rPr lang="en-US" sz="2800" dirty="0" smtClean="0"/>
              <a:t>does </a:t>
            </a:r>
            <a:r>
              <a:rPr lang="en-US" sz="2800" dirty="0"/>
              <a:t>not cause permanent brain </a:t>
            </a:r>
            <a:r>
              <a:rPr lang="en-US" sz="2800" dirty="0" smtClean="0"/>
              <a:t>damage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TIA can be a </a:t>
            </a:r>
            <a:r>
              <a:rPr lang="en-US" sz="2800" dirty="0"/>
              <a:t>serious warning sign of stroke and should not be </a:t>
            </a:r>
            <a:r>
              <a:rPr lang="en-US" sz="2800" dirty="0" smtClean="0"/>
              <a:t>ignored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Symptoms </a:t>
            </a:r>
            <a:r>
              <a:rPr lang="en-US" sz="2800" dirty="0"/>
              <a:t>of TIA and stroke are basically the same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400800" cy="1060450"/>
          </a:xfrm>
          <a:ln>
            <a:miter lim="800000"/>
            <a:headEnd/>
            <a:tailEnd/>
          </a:ln>
        </p:spPr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en-CA" sz="4400" b="1" dirty="0" smtClean="0">
                <a:solidFill>
                  <a:schemeClr val="tx1"/>
                </a:solidFill>
                <a:latin typeface="+mj-lt"/>
                <a:ea typeface="ＭＳ Ｐゴシック"/>
                <a:cs typeface="Arial" charset="0"/>
              </a:rPr>
              <a:t>Effects of Stroke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417638"/>
            <a:ext cx="7543800" cy="4343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CA" sz="2800" dirty="0" smtClean="0">
                <a:latin typeface="+mn-lt"/>
                <a:ea typeface="ＭＳ Ｐゴシック" charset="-128"/>
                <a:cs typeface="Arial" pitchFamily="34" charset="0"/>
              </a:rPr>
              <a:t>The effects of stroke depend on various factors:</a:t>
            </a:r>
            <a:br>
              <a:rPr lang="en-CA" sz="2800" dirty="0" smtClean="0">
                <a:latin typeface="+mn-lt"/>
                <a:ea typeface="ＭＳ Ｐゴシック" charset="-128"/>
                <a:cs typeface="Arial" pitchFamily="34" charset="0"/>
              </a:rPr>
            </a:br>
            <a:endParaRPr lang="en-CA" sz="2800" dirty="0" smtClean="0">
              <a:latin typeface="+mn-lt"/>
              <a:ea typeface="ＭＳ Ｐゴシック" charset="-128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+mn-lt"/>
                <a:ea typeface="ＭＳ Ｐゴシック" charset="-128"/>
                <a:cs typeface="Arial" pitchFamily="34" charset="0"/>
              </a:rPr>
              <a:t>The region of the brain that was affected</a:t>
            </a:r>
            <a:br>
              <a:rPr lang="en-CA" dirty="0" smtClean="0">
                <a:latin typeface="+mn-lt"/>
                <a:ea typeface="ＭＳ Ｐゴシック" charset="-128"/>
                <a:cs typeface="Arial" pitchFamily="34" charset="0"/>
              </a:rPr>
            </a:br>
            <a:endParaRPr lang="en-CA" dirty="0">
              <a:latin typeface="+mn-lt"/>
              <a:ea typeface="ＭＳ Ｐゴシック" charset="-128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+mn-lt"/>
                <a:ea typeface="ＭＳ Ｐゴシック" charset="-128"/>
                <a:cs typeface="Arial" pitchFamily="34" charset="0"/>
              </a:rPr>
              <a:t>The size of the area that was damaged by the stroke</a:t>
            </a:r>
            <a:br>
              <a:rPr lang="en-CA" dirty="0" smtClean="0">
                <a:latin typeface="+mn-lt"/>
                <a:ea typeface="ＭＳ Ｐゴシック" charset="-128"/>
                <a:cs typeface="Arial" pitchFamily="34" charset="0"/>
              </a:rPr>
            </a:br>
            <a:endParaRPr lang="en-CA" dirty="0">
              <a:latin typeface="+mn-lt"/>
              <a:ea typeface="ＭＳ Ｐゴシック" charset="-128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+mn-lt"/>
                <a:ea typeface="ＭＳ Ｐゴシック" charset="-128"/>
                <a:cs typeface="Arial" pitchFamily="34" charset="0"/>
              </a:rPr>
              <a:t>The functions that the damaged area controlled</a:t>
            </a:r>
          </a:p>
        </p:txBody>
      </p:sp>
    </p:spTree>
    <p:extLst>
      <p:ext uri="{BB962C8B-B14F-4D97-AF65-F5344CB8AC3E}">
        <p14:creationId xmlns:p14="http://schemas.microsoft.com/office/powerpoint/2010/main" val="26001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477000" cy="1143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Risk factors that </a:t>
            </a:r>
            <a:r>
              <a:rPr lang="en-US" sz="4400" b="1" i="1" u="sng" dirty="0" smtClean="0"/>
              <a:t>cannot</a:t>
            </a:r>
            <a:r>
              <a:rPr lang="en-US" sz="4400" b="1" dirty="0" smtClean="0"/>
              <a:t>               be controlled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+mn-lt"/>
                <a:cs typeface="Calibri" pitchFamily="34" charset="0"/>
              </a:rPr>
              <a:t>Age:</a:t>
            </a:r>
            <a:r>
              <a:rPr lang="en-US" sz="2800" dirty="0" smtClean="0">
                <a:latin typeface="+mn-lt"/>
                <a:cs typeface="Calibri" pitchFamily="34" charset="0"/>
              </a:rPr>
              <a:t> w</a:t>
            </a:r>
            <a:r>
              <a:rPr lang="en-US" sz="2800" dirty="0" smtClean="0">
                <a:ea typeface="ＭＳ Ｐゴシック" charset="-128"/>
                <a:cs typeface="Arial" pitchFamily="34" charset="0"/>
              </a:rPr>
              <a:t>hile </a:t>
            </a:r>
            <a:r>
              <a:rPr lang="en-US" sz="2800" dirty="0">
                <a:ea typeface="ＭＳ Ｐゴシック" charset="-128"/>
                <a:cs typeface="Arial" pitchFamily="34" charset="0"/>
              </a:rPr>
              <a:t>strokes can occur at any age, </a:t>
            </a:r>
            <a:r>
              <a:rPr lang="en-US" sz="2800" dirty="0" smtClean="0">
                <a:ea typeface="ＭＳ Ｐゴシック" charset="-128"/>
                <a:cs typeface="Arial" pitchFamily="34" charset="0"/>
              </a:rPr>
              <a:t>    most </a:t>
            </a:r>
            <a:r>
              <a:rPr lang="en-US" sz="2800" dirty="0" smtClean="0">
                <a:ea typeface="ＭＳ Ｐゴシック" charset="-128"/>
                <a:cs typeface="Arial" pitchFamily="34" charset="0"/>
              </a:rPr>
              <a:t>risk increases </a:t>
            </a:r>
            <a:r>
              <a:rPr lang="en-US" sz="2800" dirty="0">
                <a:ea typeface="ＭＳ Ｐゴシック" charset="-128"/>
                <a:cs typeface="Arial" pitchFamily="34" charset="0"/>
              </a:rPr>
              <a:t>over 5</a:t>
            </a:r>
            <a:r>
              <a:rPr lang="en-US" sz="2800" dirty="0" smtClean="0">
                <a:ea typeface="ＭＳ Ｐゴシック" charset="-128"/>
                <a:cs typeface="Arial" pitchFamily="34" charset="0"/>
              </a:rPr>
              <a:t>5 years of age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b="1" dirty="0">
              <a:latin typeface="+mn-lt"/>
              <a:ea typeface="ＭＳ Ｐゴシック" charset="-128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+mn-lt"/>
                <a:cs typeface="Calibri" pitchFamily="34" charset="0"/>
              </a:rPr>
              <a:t>Family History: </a:t>
            </a:r>
            <a:r>
              <a:rPr lang="en-US" sz="2800" dirty="0" smtClean="0">
                <a:latin typeface="+mn-lt"/>
                <a:cs typeface="Calibri" pitchFamily="34" charset="0"/>
              </a:rPr>
              <a:t>s</a:t>
            </a:r>
            <a:r>
              <a:rPr lang="en-US" sz="2800" dirty="0" smtClean="0">
                <a:cs typeface="Calibri" pitchFamily="34" charset="0"/>
              </a:rPr>
              <a:t>trokes appear to                 have </a:t>
            </a:r>
            <a:r>
              <a:rPr lang="en-US" sz="2800" dirty="0" err="1" smtClean="0">
                <a:cs typeface="Calibri" pitchFamily="34" charset="0"/>
              </a:rPr>
              <a:t>have</a:t>
            </a:r>
            <a:r>
              <a:rPr lang="en-US" sz="2800" smtClean="0">
                <a:cs typeface="Calibri" pitchFamily="34" charset="0"/>
              </a:rPr>
              <a:t> a </a:t>
            </a:r>
            <a:r>
              <a:rPr lang="en-US" sz="2800" dirty="0" smtClean="0">
                <a:cs typeface="Calibri" pitchFamily="34" charset="0"/>
              </a:rPr>
              <a:t>genetic link; you are at a                           higher risk if an immediate family                           member has had a stroke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b="1" dirty="0" smtClean="0">
              <a:latin typeface="+mn-lt"/>
              <a:cs typeface="Calibri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+mn-lt"/>
                <a:cs typeface="Calibri" pitchFamily="34" charset="0"/>
              </a:rPr>
              <a:t>Race and Ethnicity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+mn-lt"/>
              <a:cs typeface="Calibri" pitchFamily="34" charset="0"/>
            </a:endParaRPr>
          </a:p>
        </p:txBody>
      </p:sp>
      <p:pic>
        <p:nvPicPr>
          <p:cNvPr id="2050" name="Picture 2" descr="P:\JOBS\COMMED\FAST\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74" y="1307919"/>
            <a:ext cx="13144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:\JOBS\COMMED\FAST\Family histo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74" y="3044734"/>
            <a:ext cx="13335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:\JOBS\COMMED\FAST\Race &amp; ethnic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52" y="4724399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400800" cy="1143000"/>
          </a:xfrm>
        </p:spPr>
        <p:txBody>
          <a:bodyPr>
            <a:noAutofit/>
          </a:bodyPr>
          <a:lstStyle/>
          <a:p>
            <a:r>
              <a:rPr lang="en-US" sz="4400" b="1" dirty="0"/>
              <a:t>Risk factors that </a:t>
            </a:r>
            <a:r>
              <a:rPr lang="en-US" sz="4400" b="1" i="1" u="sng" dirty="0"/>
              <a:t>cannot</a:t>
            </a:r>
            <a:r>
              <a:rPr lang="en-US" sz="4400" b="1" dirty="0"/>
              <a:t>               </a:t>
            </a:r>
            <a:r>
              <a:rPr lang="en-US" sz="4400" b="1" dirty="0" smtClean="0"/>
              <a:t>       be controlled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cs typeface="Calibri" pitchFamily="34" charset="0"/>
              </a:rPr>
              <a:t>Gender:</a:t>
            </a:r>
            <a:r>
              <a:rPr lang="en-US" sz="2800" dirty="0" smtClean="0">
                <a:cs typeface="Calibri" pitchFamily="34" charset="0"/>
              </a:rPr>
              <a:t> w</a:t>
            </a:r>
            <a:r>
              <a:rPr lang="en-US" sz="2800" dirty="0" smtClean="0">
                <a:ea typeface="ＭＳ Ｐゴシック" charset="-128"/>
                <a:cs typeface="Arial" pitchFamily="34" charset="0"/>
              </a:rPr>
              <a:t>omen </a:t>
            </a:r>
            <a:r>
              <a:rPr lang="en-US" sz="2800" dirty="0">
                <a:ea typeface="ＭＳ Ｐゴシック" charset="-128"/>
                <a:cs typeface="Arial" pitchFamily="34" charset="0"/>
              </a:rPr>
              <a:t>have a lower risk </a:t>
            </a:r>
            <a:r>
              <a:rPr lang="en-US" sz="2800" dirty="0" smtClean="0">
                <a:ea typeface="ＭＳ Ｐゴシック" charset="-128"/>
                <a:cs typeface="Arial" pitchFamily="34" charset="0"/>
              </a:rPr>
              <a:t>than</a:t>
            </a:r>
            <a:br>
              <a:rPr lang="en-US" sz="2800" dirty="0" smtClean="0">
                <a:ea typeface="ＭＳ Ｐゴシック" charset="-128"/>
                <a:cs typeface="Arial" pitchFamily="34" charset="0"/>
              </a:rPr>
            </a:br>
            <a:r>
              <a:rPr lang="en-US" sz="2800" dirty="0" smtClean="0">
                <a:ea typeface="ＭＳ Ｐゴシック" charset="-128"/>
                <a:cs typeface="Arial" pitchFamily="34" charset="0"/>
              </a:rPr>
              <a:t>men before menopause; but, more </a:t>
            </a:r>
            <a:br>
              <a:rPr lang="en-US" sz="2800" dirty="0" smtClean="0">
                <a:ea typeface="ＭＳ Ｐゴシック" charset="-128"/>
                <a:cs typeface="Arial" pitchFamily="34" charset="0"/>
              </a:rPr>
            </a:br>
            <a:r>
              <a:rPr lang="en-US" sz="2800" dirty="0" smtClean="0">
                <a:ea typeface="ＭＳ Ｐゴシック" charset="-128"/>
                <a:cs typeface="Arial" pitchFamily="34" charset="0"/>
              </a:rPr>
              <a:t>women </a:t>
            </a:r>
            <a:r>
              <a:rPr lang="en-US" sz="2800" dirty="0">
                <a:ea typeface="ＭＳ Ｐゴシック" charset="-128"/>
                <a:cs typeface="Arial" pitchFamily="34" charset="0"/>
              </a:rPr>
              <a:t>than men die </a:t>
            </a:r>
            <a:r>
              <a:rPr lang="en-US" sz="2800" dirty="0" smtClean="0">
                <a:ea typeface="ＭＳ Ｐゴシック" charset="-128"/>
                <a:cs typeface="Arial" pitchFamily="34" charset="0"/>
              </a:rPr>
              <a:t>of stroke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>
              <a:cs typeface="Calibri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cs typeface="Calibri" pitchFamily="34" charset="0"/>
              </a:rPr>
              <a:t>Prior Stroke or TIA: </a:t>
            </a:r>
            <a:r>
              <a:rPr lang="en-US" sz="2800" dirty="0" smtClean="0"/>
              <a:t>5 </a:t>
            </a:r>
            <a:r>
              <a:rPr lang="en-US" sz="2800" dirty="0"/>
              <a:t>to </a:t>
            </a:r>
            <a:r>
              <a:rPr lang="en-US" sz="2800" dirty="0" smtClean="0"/>
              <a:t>14% of </a:t>
            </a:r>
            <a:r>
              <a:rPr lang="en-US" sz="2800" dirty="0"/>
              <a:t>the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people </a:t>
            </a:r>
            <a:r>
              <a:rPr lang="en-US" sz="2800" dirty="0"/>
              <a:t>who </a:t>
            </a:r>
            <a:r>
              <a:rPr lang="en-US" sz="2800" dirty="0" smtClean="0"/>
              <a:t>had </a:t>
            </a:r>
            <a:r>
              <a:rPr lang="en-US" sz="2800" dirty="0"/>
              <a:t>a </a:t>
            </a:r>
            <a:r>
              <a:rPr lang="en-US" sz="2800" dirty="0" smtClean="0"/>
              <a:t>prior stroke are more</a:t>
            </a:r>
            <a:br>
              <a:rPr lang="en-US" sz="2800" dirty="0" smtClean="0"/>
            </a:br>
            <a:r>
              <a:rPr lang="en-US" sz="2800" dirty="0" smtClean="0"/>
              <a:t>likely to have another stroke within 5 </a:t>
            </a:r>
            <a:br>
              <a:rPr lang="en-US" sz="2800" dirty="0" smtClean="0"/>
            </a:br>
            <a:r>
              <a:rPr lang="en-US" sz="2800" dirty="0" smtClean="0"/>
              <a:t>years of the first stroke</a:t>
            </a:r>
            <a:r>
              <a:rPr lang="en-US" sz="2800" dirty="0"/>
              <a:t> </a:t>
            </a:r>
            <a:endParaRPr lang="en-US" sz="2800" dirty="0"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 descr="P:\JOBS\COMMED\FAST\Previous strok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3850118"/>
            <a:ext cx="14192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:\JOBS\COMMED\FAST\Gen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00213"/>
            <a:ext cx="13144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4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/>
            </a:r>
            <a:br>
              <a:rPr lang="en-US" sz="4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914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High </a:t>
            </a:r>
            <a:r>
              <a:rPr lang="en-US" sz="2800" b="1" dirty="0" smtClean="0"/>
              <a:t>Blood Pressure</a:t>
            </a:r>
            <a:r>
              <a:rPr lang="en-US" sz="2800" b="1" dirty="0"/>
              <a:t>: </a:t>
            </a:r>
            <a:r>
              <a:rPr lang="en-US" sz="2800" dirty="0"/>
              <a:t>p</a:t>
            </a:r>
            <a:r>
              <a:rPr lang="en-US" sz="2800" dirty="0">
                <a:solidFill>
                  <a:prstClr val="black"/>
                </a:solidFill>
              </a:rPr>
              <a:t>eople who have </a:t>
            </a:r>
            <a:r>
              <a:rPr lang="en-US" sz="2800" dirty="0" smtClean="0">
                <a:solidFill>
                  <a:prstClr val="black"/>
                </a:solidFill>
              </a:rPr>
              <a:t>                          high blood </a:t>
            </a:r>
            <a:r>
              <a:rPr lang="en-US" sz="2800" dirty="0">
                <a:solidFill>
                  <a:prstClr val="black"/>
                </a:solidFill>
              </a:rPr>
              <a:t>pressure have 1 ½ times the </a:t>
            </a:r>
            <a:r>
              <a:rPr lang="en-US" sz="2800" dirty="0" smtClean="0">
                <a:solidFill>
                  <a:prstClr val="black"/>
                </a:solidFill>
              </a:rPr>
              <a:t>                                 risk </a:t>
            </a:r>
            <a:r>
              <a:rPr lang="en-US" sz="2800" dirty="0">
                <a:solidFill>
                  <a:prstClr val="black"/>
                </a:solidFill>
              </a:rPr>
              <a:t>of </a:t>
            </a:r>
            <a:r>
              <a:rPr lang="en-US" sz="2800" dirty="0" smtClean="0">
                <a:solidFill>
                  <a:prstClr val="black"/>
                </a:solidFill>
              </a:rPr>
              <a:t>having </a:t>
            </a:r>
            <a:r>
              <a:rPr lang="en-US" sz="2800" dirty="0">
                <a:solidFill>
                  <a:prstClr val="black"/>
                </a:solidFill>
              </a:rPr>
              <a:t>a stroke than people </a:t>
            </a:r>
            <a:r>
              <a:rPr lang="en-US" sz="2800" dirty="0" smtClean="0">
                <a:solidFill>
                  <a:prstClr val="black"/>
                </a:solidFill>
              </a:rPr>
              <a:t>                        who </a:t>
            </a:r>
            <a:r>
              <a:rPr lang="en-US" sz="2800" dirty="0">
                <a:solidFill>
                  <a:prstClr val="black"/>
                </a:solidFill>
              </a:rPr>
              <a:t>do not have </a:t>
            </a:r>
            <a:r>
              <a:rPr lang="en-US" sz="2800" dirty="0" smtClean="0">
                <a:solidFill>
                  <a:prstClr val="black"/>
                </a:solidFill>
              </a:rPr>
              <a:t>high </a:t>
            </a:r>
            <a:r>
              <a:rPr lang="en-US" sz="2800" dirty="0">
                <a:solidFill>
                  <a:prstClr val="black"/>
                </a:solidFill>
              </a:rPr>
              <a:t>blood pressure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400" b="1" dirty="0" smtClean="0">
              <a:cs typeface="Calibri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cs typeface="Calibri" pitchFamily="34" charset="0"/>
              </a:rPr>
              <a:t>Diabetes: </a:t>
            </a:r>
            <a:r>
              <a:rPr lang="en-US" sz="2800" dirty="0" smtClean="0">
                <a:cs typeface="Calibri" pitchFamily="34" charset="0"/>
              </a:rPr>
              <a:t>people </a:t>
            </a:r>
            <a:r>
              <a:rPr lang="en-US" sz="2800" dirty="0">
                <a:cs typeface="Calibri" pitchFamily="34" charset="0"/>
              </a:rPr>
              <a:t>with </a:t>
            </a:r>
            <a:r>
              <a:rPr lang="en-US" sz="2800" dirty="0" smtClean="0">
                <a:cs typeface="Calibri" pitchFamily="34" charset="0"/>
              </a:rPr>
              <a:t>diabetes are                               up </a:t>
            </a:r>
            <a:r>
              <a:rPr lang="en-US" sz="2800" dirty="0">
                <a:cs typeface="Calibri" pitchFamily="34" charset="0"/>
              </a:rPr>
              <a:t>to 4 times as likely to </a:t>
            </a:r>
            <a:r>
              <a:rPr lang="en-US" sz="2800" dirty="0" smtClean="0">
                <a:cs typeface="Calibri" pitchFamily="34" charset="0"/>
              </a:rPr>
              <a:t>have a stroke.                                 High blood glucose increases plaque                                 build up in your arteries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400" dirty="0">
              <a:cs typeface="Calibri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cs typeface="Calibri" pitchFamily="34" charset="0"/>
              </a:rPr>
              <a:t>Cholesterol:</a:t>
            </a:r>
            <a:r>
              <a:rPr lang="en-US" sz="2800" dirty="0" smtClean="0">
                <a:cs typeface="Calibri" pitchFamily="34" charset="0"/>
              </a:rPr>
              <a:t> b</a:t>
            </a:r>
            <a:r>
              <a:rPr lang="en-US" sz="2800" dirty="0" smtClean="0">
                <a:solidFill>
                  <a:prstClr val="black"/>
                </a:solidFill>
                <a:cs typeface="Calibri" pitchFamily="34" charset="0"/>
              </a:rPr>
              <a:t>uildup </a:t>
            </a:r>
            <a:r>
              <a:rPr lang="en-US" sz="2800" dirty="0">
                <a:solidFill>
                  <a:prstClr val="black"/>
                </a:solidFill>
                <a:cs typeface="Calibri" pitchFamily="34" charset="0"/>
              </a:rPr>
              <a:t>of fatty deposits </a:t>
            </a:r>
            <a:r>
              <a:rPr lang="en-US" sz="2800" dirty="0" smtClean="0">
                <a:solidFill>
                  <a:prstClr val="black"/>
                </a:solidFill>
                <a:cs typeface="Calibri" pitchFamily="34" charset="0"/>
              </a:rPr>
              <a:t>                      and </a:t>
            </a:r>
            <a:r>
              <a:rPr lang="en-US" sz="2800" dirty="0">
                <a:solidFill>
                  <a:prstClr val="black"/>
                </a:solidFill>
                <a:cs typeface="Calibri" pitchFamily="34" charset="0"/>
              </a:rPr>
              <a:t>other cells in artery </a:t>
            </a:r>
            <a:r>
              <a:rPr lang="en-US" sz="2800" dirty="0" smtClean="0">
                <a:solidFill>
                  <a:prstClr val="black"/>
                </a:solidFill>
                <a:cs typeface="Calibri" pitchFamily="34" charset="0"/>
              </a:rPr>
              <a:t>walls</a:t>
            </a:r>
          </a:p>
          <a:p>
            <a:pPr lvl="1">
              <a:lnSpc>
                <a:spcPct val="90000"/>
              </a:lnSpc>
            </a:pPr>
            <a:endParaRPr lang="en-US" sz="21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228600"/>
            <a:ext cx="647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  <a:ea typeface="+mj-ea"/>
                <a:cs typeface="+mj-cs"/>
              </a:rPr>
              <a:t>Medical Risk </a:t>
            </a:r>
            <a:r>
              <a:rPr lang="en-US" sz="4400" b="1" dirty="0">
                <a:solidFill>
                  <a:prstClr val="black"/>
                </a:solidFill>
                <a:latin typeface="Calibri" pitchFamily="34" charset="0"/>
                <a:ea typeface="+mj-ea"/>
                <a:cs typeface="+mj-cs"/>
              </a:rPr>
              <a:t>Factors</a:t>
            </a:r>
            <a:endParaRPr lang="en-US" sz="2000" b="1" dirty="0"/>
          </a:p>
        </p:txBody>
      </p:sp>
      <p:pic>
        <p:nvPicPr>
          <p:cNvPr id="5122" name="Picture 2" descr="P:\JOBS\COMMED\FAST\Diabe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352352"/>
            <a:ext cx="13335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P:\JOBS\COMMED\FAST\Cholester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18" y="4862064"/>
            <a:ext cx="13144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:\JOBS\COMMED\FAST\HB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619026"/>
            <a:ext cx="13239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4770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Medical Risk Factors</a:t>
            </a:r>
            <a:endParaRPr lang="en-US" sz="4400" b="1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914400" y="1729698"/>
            <a:ext cx="7391400" cy="27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cs typeface="Calibri" pitchFamily="34" charset="0"/>
              </a:rPr>
              <a:t>Circulation Problems: </a:t>
            </a:r>
            <a:r>
              <a:rPr lang="en-US" sz="2800" dirty="0" smtClean="0">
                <a:cs typeface="Calibri" pitchFamily="34" charset="0"/>
              </a:rPr>
              <a:t>strokes </a:t>
            </a:r>
            <a:r>
              <a:rPr lang="en-US" sz="2800" dirty="0">
                <a:cs typeface="Calibri" pitchFamily="34" charset="0"/>
              </a:rPr>
              <a:t>can be </a:t>
            </a:r>
            <a:r>
              <a:rPr lang="en-US" sz="2800" dirty="0" smtClean="0">
                <a:cs typeface="Calibri" pitchFamily="34" charset="0"/>
              </a:rPr>
              <a:t>              caused </a:t>
            </a:r>
            <a:r>
              <a:rPr lang="en-US" sz="2800" dirty="0">
                <a:cs typeface="Calibri" pitchFamily="34" charset="0"/>
              </a:rPr>
              <a:t>by blockage in </a:t>
            </a:r>
            <a:r>
              <a:rPr lang="en-US" sz="2800" dirty="0" smtClean="0">
                <a:cs typeface="Calibri" pitchFamily="34" charset="0"/>
              </a:rPr>
              <a:t>your </a:t>
            </a:r>
            <a:r>
              <a:rPr lang="en-US" sz="2800" dirty="0">
                <a:cs typeface="Calibri" pitchFamily="34" charset="0"/>
              </a:rPr>
              <a:t>arteries </a:t>
            </a:r>
            <a:r>
              <a:rPr lang="en-US" sz="2800" dirty="0" smtClean="0">
                <a:cs typeface="Calibri" pitchFamily="34" charset="0"/>
              </a:rPr>
              <a:t>and</a:t>
            </a:r>
            <a:br>
              <a:rPr lang="en-US" sz="2800" dirty="0" smtClean="0">
                <a:cs typeface="Calibri" pitchFamily="34" charset="0"/>
              </a:rPr>
            </a:br>
            <a:r>
              <a:rPr lang="en-US" sz="2800" dirty="0" smtClean="0">
                <a:cs typeface="Calibri" pitchFamily="34" charset="0"/>
              </a:rPr>
              <a:t>veins that </a:t>
            </a:r>
            <a:r>
              <a:rPr lang="en-US" sz="2800" dirty="0">
                <a:cs typeface="Calibri" pitchFamily="34" charset="0"/>
              </a:rPr>
              <a:t>carry blood </a:t>
            </a:r>
            <a:r>
              <a:rPr lang="en-US" sz="2800" dirty="0" smtClean="0">
                <a:cs typeface="Calibri" pitchFamily="34" charset="0"/>
              </a:rPr>
              <a:t>through your </a:t>
            </a:r>
            <a:br>
              <a:rPr lang="en-US" sz="2800" dirty="0" smtClean="0">
                <a:cs typeface="Calibri" pitchFamily="34" charset="0"/>
              </a:rPr>
            </a:br>
            <a:r>
              <a:rPr lang="en-US" sz="2800" dirty="0" smtClean="0">
                <a:cs typeface="Calibri" pitchFamily="34" charset="0"/>
              </a:rPr>
              <a:t>heart </a:t>
            </a:r>
            <a:r>
              <a:rPr lang="en-US" sz="2800" dirty="0">
                <a:cs typeface="Calibri" pitchFamily="34" charset="0"/>
              </a:rPr>
              <a:t>to </a:t>
            </a:r>
            <a:r>
              <a:rPr lang="en-US" sz="2800" dirty="0" smtClean="0">
                <a:cs typeface="Calibri" pitchFamily="34" charset="0"/>
              </a:rPr>
              <a:t>your brain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/>
              <a:t>Atrial fibrillation (Afib): </a:t>
            </a:r>
            <a:r>
              <a:rPr lang="en-US" sz="2800" dirty="0" smtClean="0"/>
              <a:t>about 15% of </a:t>
            </a:r>
            <a:br>
              <a:rPr lang="en-US" sz="2800" dirty="0" smtClean="0"/>
            </a:br>
            <a:r>
              <a:rPr lang="en-US" sz="2800" dirty="0" smtClean="0"/>
              <a:t>all people who have strokes have afib</a:t>
            </a:r>
            <a:endParaRPr lang="en-US" sz="2800" dirty="0">
              <a:cs typeface="Calibri" pitchFamily="34" charset="0"/>
            </a:endParaRPr>
          </a:p>
        </p:txBody>
      </p:sp>
      <p:pic>
        <p:nvPicPr>
          <p:cNvPr id="4099" name="Picture 3" descr="P:\JOBS\COMMED\FAST\Circulation proble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83" y="1607778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:\JOBS\COMMED\FAST\Afi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606" y="3377481"/>
            <a:ext cx="12954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4008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Lifestyle Risk Factors</a:t>
            </a:r>
            <a:endParaRPr lang="en-US" sz="4400" b="1" dirty="0"/>
          </a:p>
        </p:txBody>
      </p:sp>
      <p:sp>
        <p:nvSpPr>
          <p:cNvPr id="5" name="Content Placeholder 8"/>
          <p:cNvSpPr txBox="1">
            <a:spLocks noGrp="1"/>
          </p:cNvSpPr>
          <p:nvPr>
            <p:ph idx="1"/>
          </p:nvPr>
        </p:nvSpPr>
        <p:spPr>
          <a:xfrm>
            <a:off x="990600" y="1600200"/>
            <a:ext cx="73152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>
                <a:latin typeface="Calibri" pitchFamily="34" charset="0"/>
                <a:cs typeface="Calibri" pitchFamily="34" charset="0"/>
              </a:rPr>
              <a:t>Quit Tobacco Use and Smoking:                            </a:t>
            </a:r>
            <a:r>
              <a:rPr lang="en-US" altLang="en-US" sz="2800" dirty="0" smtClean="0">
                <a:latin typeface="Calibri" pitchFamily="34" charset="0"/>
                <a:cs typeface="Calibri" pitchFamily="34" charset="0"/>
              </a:rPr>
              <a:t>smoking doubles the risk for stroke                                when compared to nonsmokers</a:t>
            </a:r>
          </a:p>
          <a:p>
            <a:pPr marL="914400" lvl="2" indent="0">
              <a:lnSpc>
                <a:spcPct val="90000"/>
              </a:lnSpc>
              <a:buNone/>
              <a:defRPr/>
            </a:pPr>
            <a:endParaRPr lang="en-US" alt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>
                <a:latin typeface="Calibri" pitchFamily="34" charset="0"/>
                <a:cs typeface="Calibri" pitchFamily="34" charset="0"/>
              </a:rPr>
              <a:t>Eliminate or Reduce Alcohol Use:                         </a:t>
            </a:r>
            <a:r>
              <a:rPr lang="en-US" altLang="en-US" sz="2800" dirty="0" smtClean="0">
                <a:latin typeface="Calibri" pitchFamily="34" charset="0"/>
                <a:cs typeface="Calibri" pitchFamily="34" charset="0"/>
              </a:rPr>
              <a:t>increased alcohol use may increase                   stroke risk by 50%</a:t>
            </a:r>
          </a:p>
          <a:p>
            <a:pPr marL="914400" lvl="2" indent="0">
              <a:lnSpc>
                <a:spcPct val="90000"/>
              </a:lnSpc>
              <a:buNone/>
              <a:defRPr/>
            </a:pPr>
            <a:endParaRPr lang="en-US" altLang="en-US" sz="2800" dirty="0">
              <a:latin typeface="Calibri" pitchFamily="34" charset="0"/>
              <a:cs typeface="Calibri" pitchFamily="34" charset="0"/>
            </a:endParaRPr>
          </a:p>
          <a:p>
            <a:pPr lvl="2">
              <a:lnSpc>
                <a:spcPct val="90000"/>
              </a:lnSpc>
              <a:buFont typeface="Calibri" pitchFamily="34" charset="0"/>
              <a:buChar char="‒"/>
              <a:defRPr/>
            </a:pPr>
            <a:endParaRPr lang="en-US" altLang="en-US" sz="2800" dirty="0" smtClean="0">
              <a:latin typeface="Calibri" pitchFamily="34" charset="0"/>
              <a:cs typeface="Calibri" pitchFamily="34" charset="0"/>
            </a:endParaRPr>
          </a:p>
          <a:p>
            <a:pPr lvl="2">
              <a:lnSpc>
                <a:spcPct val="90000"/>
              </a:lnSpc>
              <a:defRPr/>
            </a:pPr>
            <a:endParaRPr lang="en-US" altLang="en-US" sz="1700" b="1" dirty="0" smtClean="0">
              <a:latin typeface="Calibri" pitchFamily="34" charset="0"/>
              <a:cs typeface="Calibri" pitchFamily="34" charset="0"/>
            </a:endParaRPr>
          </a:p>
          <a:p>
            <a:pPr marL="914400" lvl="2" indent="0">
              <a:lnSpc>
                <a:spcPct val="90000"/>
              </a:lnSpc>
              <a:buNone/>
              <a:defRPr/>
            </a:pPr>
            <a:endParaRPr lang="en-US" sz="2100" dirty="0"/>
          </a:p>
        </p:txBody>
      </p:sp>
      <p:pic>
        <p:nvPicPr>
          <p:cNvPr id="6146" name="Picture 2" descr="P:\JOBS\COMMED\FAST\Smok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00200"/>
            <a:ext cx="13144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P:\JOBS\COMMED\FAST\Alcoh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29000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709"/>
            <a:ext cx="64008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You and Your Brain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31520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Your brain:</a:t>
            </a: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Helps you to understand </a:t>
            </a:r>
            <a:r>
              <a:rPr lang="en-US" sz="2800" dirty="0" smtClean="0">
                <a:ea typeface="ＭＳ Ｐゴシック" charset="-128"/>
                <a:cs typeface="Arial" pitchFamily="34" charset="0"/>
              </a:rPr>
              <a:t>information </a:t>
            </a:r>
            <a:r>
              <a:rPr lang="en-US" sz="2800" dirty="0">
                <a:ea typeface="ＭＳ Ｐゴシック" charset="-128"/>
                <a:cs typeface="Arial" pitchFamily="34" charset="0"/>
              </a:rPr>
              <a:t>from </a:t>
            </a:r>
            <a:r>
              <a:rPr lang="en-US" sz="2800" dirty="0" smtClean="0">
                <a:ea typeface="ＭＳ Ｐゴシック" charset="-128"/>
                <a:cs typeface="Arial" pitchFamily="34" charset="0"/>
              </a:rPr>
              <a:t>your senses</a:t>
            </a: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en-US" sz="2800" dirty="0" smtClean="0">
              <a:ea typeface="ＭＳ Ｐゴシック" charset="-128"/>
              <a:cs typeface="Arial" pitchFamily="34" charset="0"/>
            </a:endParaRP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en-US" sz="2800" kern="0" dirty="0" smtClean="0">
                <a:ea typeface="ＭＳ Ｐゴシック" charset="-128"/>
                <a:cs typeface="Arial" pitchFamily="34" charset="0"/>
              </a:rPr>
              <a:t>Responsible for thinking</a:t>
            </a:r>
            <a:r>
              <a:rPr lang="en-US" sz="2800" kern="0" dirty="0">
                <a:ea typeface="ＭＳ Ｐゴシック" charset="-128"/>
                <a:cs typeface="Arial" pitchFamily="34" charset="0"/>
              </a:rPr>
              <a:t>, remembering, understanding, planning, reasoning and </a:t>
            </a:r>
            <a:r>
              <a:rPr lang="en-US" sz="2800" kern="0" dirty="0" smtClean="0">
                <a:ea typeface="ＭＳ Ｐゴシック" charset="-128"/>
                <a:cs typeface="Arial" pitchFamily="34" charset="0"/>
              </a:rPr>
              <a:t>problem-solving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2170303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9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4008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Lifestyle </a:t>
            </a:r>
            <a:r>
              <a:rPr lang="en-US" sz="4400" b="1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>
                <a:latin typeface="Calibri" pitchFamily="34" charset="0"/>
                <a:cs typeface="Calibri" pitchFamily="34" charset="0"/>
              </a:rPr>
              <a:t>Increase Physical Activity: </a:t>
            </a:r>
            <a:r>
              <a:rPr lang="en-US" altLang="en-US" sz="2800" dirty="0" smtClean="0">
                <a:latin typeface="Calibri" pitchFamily="34" charset="0"/>
                <a:cs typeface="Calibri" pitchFamily="34" charset="0"/>
              </a:rPr>
              <a:t>physical activity can </a:t>
            </a:r>
            <a:r>
              <a:rPr lang="en-US" altLang="en-US" sz="2800" dirty="0">
                <a:latin typeface="Calibri" pitchFamily="34" charset="0"/>
                <a:cs typeface="Calibri" pitchFamily="34" charset="0"/>
              </a:rPr>
              <a:t>help reduce stroke </a:t>
            </a:r>
            <a:r>
              <a:rPr lang="en-US" altLang="en-US" sz="2800" dirty="0" smtClean="0">
                <a:latin typeface="Calibri" pitchFamily="34" charset="0"/>
                <a:cs typeface="Calibri" pitchFamily="34" charset="0"/>
              </a:rPr>
              <a:t>risk; a brisk 30 minute walk  day can improve daily health (that is just 15 minutes each way!)</a:t>
            </a:r>
            <a:endParaRPr lang="en-US" alt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altLang="en-US" sz="14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Maintain a Healthy Weight: </a:t>
            </a:r>
            <a:r>
              <a:rPr lang="en-US" altLang="en-US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obesity                   and </a:t>
            </a:r>
            <a:r>
              <a:rPr lang="en-US" altLang="en-US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excessive weight </a:t>
            </a:r>
            <a:r>
              <a:rPr lang="en-US" altLang="en-US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can put </a:t>
            </a:r>
            <a:r>
              <a:rPr lang="en-US" altLang="en-US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strain </a:t>
            </a:r>
            <a:r>
              <a:rPr lang="en-US" altLang="en-US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               on </a:t>
            </a:r>
            <a:r>
              <a:rPr lang="en-US" altLang="en-US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entire circulatory </a:t>
            </a:r>
            <a:r>
              <a:rPr lang="en-US" altLang="en-US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system</a:t>
            </a:r>
          </a:p>
          <a:p>
            <a:pPr marL="857250" lvl="2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altLang="en-US" sz="3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dirty="0"/>
          </a:p>
        </p:txBody>
      </p:sp>
      <p:pic>
        <p:nvPicPr>
          <p:cNvPr id="7170" name="Picture 2" descr="P:\JOBS\COMMED\FAST\Physical activ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29000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3246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Lifestyle </a:t>
            </a:r>
            <a:r>
              <a:rPr lang="en-US" sz="4400" b="1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23909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Eat a </a:t>
            </a:r>
            <a:r>
              <a:rPr lang="en-US" altLang="en-US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Healthy Diet:</a:t>
            </a:r>
            <a:endParaRPr lang="en-US" altLang="en-US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2" indent="-2857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‒"/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Rich in fresh fruit </a:t>
            </a:r>
            <a:r>
              <a:rPr lang="en-US" altLang="en-US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en-US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en-US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and vegetables</a:t>
            </a:r>
            <a:endParaRPr lang="en-US" altLang="en-US" sz="2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2" indent="-2857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‒"/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Limit salt intake</a:t>
            </a:r>
          </a:p>
          <a:p>
            <a:pPr lvl="2" indent="-2857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‒"/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altLang="en-US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void fried </a:t>
            </a:r>
            <a:r>
              <a:rPr lang="en-US" altLang="en-US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foods</a:t>
            </a:r>
          </a:p>
          <a:p>
            <a:pPr lvl="2" indent="-2857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‒"/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Avoid </a:t>
            </a:r>
            <a:r>
              <a:rPr lang="en-US" altLang="en-US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snacking</a:t>
            </a:r>
          </a:p>
          <a:p>
            <a:pPr marL="857250" lvl="2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altLang="en-US" sz="3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60" y="1828800"/>
            <a:ext cx="274074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7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64008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FAST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15200" cy="38967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Think and act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FAST</a:t>
            </a:r>
            <a:r>
              <a:rPr lang="en-US" sz="2800" dirty="0" smtClean="0"/>
              <a:t> to save a life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Call 9-1-1 IMMEDIATELY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Improve survival and recovery</a:t>
            </a:r>
            <a:endParaRPr lang="en-US" sz="2800" dirty="0"/>
          </a:p>
        </p:txBody>
      </p:sp>
      <p:pic>
        <p:nvPicPr>
          <p:cNvPr id="8194" name="Picture 2" descr="P:\JOBS\COMMED\FAST\F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18560"/>
            <a:ext cx="5486400" cy="200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4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6315"/>
            <a:ext cx="6400800" cy="1143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What do these pictures have in common?</a:t>
            </a: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59" y="2337241"/>
            <a:ext cx="5182331" cy="175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90" y="4040810"/>
            <a:ext cx="3200400" cy="199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31434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FAST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65" y="4040810"/>
            <a:ext cx="2788125" cy="1994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3" y="2330002"/>
            <a:ext cx="3204845" cy="224071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4" y="4040810"/>
            <a:ext cx="3204844" cy="199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2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490"/>
            <a:ext cx="64770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Why Teach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FAST</a:t>
            </a:r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3152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</a:t>
            </a:r>
            <a:r>
              <a:rPr lang="en-US" sz="2800" dirty="0" smtClean="0"/>
              <a:t>he medical team can act fast 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Once you reach the hospital the team will determine what type of stroke it is 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If you are diagnosed with a stroke caused by a blood clot you may receive treatment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The medication can </a:t>
            </a:r>
            <a:r>
              <a:rPr lang="en-US" sz="2800" b="1" u="sng" dirty="0" smtClean="0"/>
              <a:t>only be given soon after the onset</a:t>
            </a:r>
            <a:r>
              <a:rPr lang="en-US" sz="2800" dirty="0" smtClean="0"/>
              <a:t> of</a:t>
            </a:r>
            <a:r>
              <a:rPr lang="en-US" sz="2800" b="1" dirty="0" smtClean="0"/>
              <a:t> </a:t>
            </a:r>
            <a:r>
              <a:rPr lang="en-US" sz="2800" dirty="0" smtClean="0"/>
              <a:t>symptoms </a:t>
            </a:r>
          </a:p>
        </p:txBody>
      </p:sp>
    </p:spTree>
    <p:extLst>
      <p:ext uri="{BB962C8B-B14F-4D97-AF65-F5344CB8AC3E}">
        <p14:creationId xmlns:p14="http://schemas.microsoft.com/office/powerpoint/2010/main" val="1821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4770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Discussion Questions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371600"/>
            <a:ext cx="7696200" cy="5257800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4000" dirty="0" smtClean="0"/>
              <a:t>Do you know </a:t>
            </a:r>
            <a:r>
              <a:rPr lang="en-US" sz="4000" dirty="0"/>
              <a:t>someone who </a:t>
            </a:r>
            <a:r>
              <a:rPr lang="en-US" sz="4000" dirty="0" smtClean="0"/>
              <a:t>has survived a stroke?</a:t>
            </a:r>
            <a:endParaRPr lang="en-US" sz="40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4000" dirty="0" smtClean="0"/>
              <a:t>How </a:t>
            </a:r>
            <a:r>
              <a:rPr lang="en-US" sz="4000" dirty="0"/>
              <a:t>can you recognize stroke when it happens?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4000" dirty="0"/>
              <a:t>Why is timing so important when responding to and treating stroke?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4000" dirty="0"/>
              <a:t>What percentage of strokes can be prevented?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4000" dirty="0" smtClean="0"/>
              <a:t>Which </a:t>
            </a:r>
            <a:r>
              <a:rPr lang="en-US" sz="4000" dirty="0"/>
              <a:t>medical conditions should be treated in order to reduce the risk of stroke?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4000" dirty="0"/>
              <a:t>What types of small changes can you implement in your life to reduce your risk for primary or secondary stroke?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1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2508588"/>
            <a:ext cx="54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For more </a:t>
            </a:r>
            <a:r>
              <a:rPr lang="en-US" sz="2800" dirty="0"/>
              <a:t>information visit</a:t>
            </a:r>
          </a:p>
          <a:p>
            <a:pPr algn="ctr"/>
            <a:r>
              <a:rPr lang="en-US" sz="2800" dirty="0">
                <a:hlinkClick r:id="rId2"/>
              </a:rPr>
              <a:t>www.stroke.org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70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1771"/>
            <a:ext cx="64008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Your Brain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525963"/>
          </a:xfrm>
        </p:spPr>
        <p:txBody>
          <a:bodyPr>
            <a:normAutofit/>
          </a:bodyPr>
          <a:lstStyle/>
          <a:p>
            <a:pPr marL="457200" lvl="1" indent="-457200">
              <a:lnSpc>
                <a:spcPts val="32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One of the largest and most complex organs in your body</a:t>
            </a:r>
          </a:p>
          <a:p>
            <a:pPr marL="457200" lvl="1" indent="-457200">
              <a:lnSpc>
                <a:spcPts val="32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lvl="1" indent="-457200">
              <a:lnSpc>
                <a:spcPts val="32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Made up of more than 100 billion nerves </a:t>
            </a:r>
          </a:p>
          <a:p>
            <a:pPr marL="457200" lvl="1" indent="-457200">
              <a:lnSpc>
                <a:spcPts val="32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lvl="1" indent="-457200">
              <a:lnSpc>
                <a:spcPts val="32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All parts of the brain must work together to keep you functioning properly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4008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FAST</a:t>
            </a:r>
            <a:r>
              <a:rPr lang="en-US" sz="4400" b="1" dirty="0" smtClean="0"/>
              <a:t> Stroke Facts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830763"/>
          </a:xfrm>
        </p:spPr>
        <p:txBody>
          <a:bodyPr/>
          <a:lstStyle/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Stroke is a “brain attack”</a:t>
            </a:r>
            <a:endParaRPr lang="en-US" sz="2800" dirty="0"/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Stroke can happen to anyone, at any age, and at anytime</a:t>
            </a:r>
            <a:endParaRPr lang="en-US" sz="2800" dirty="0"/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Two million brain cells die every minute during a stroke</a:t>
            </a:r>
          </a:p>
          <a:p>
            <a:pPr marL="342900" lvl="1" indent="-342900">
              <a:lnSpc>
                <a:spcPts val="32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Stroke is the 5</a:t>
            </a:r>
            <a:r>
              <a:rPr lang="en-US" baseline="30000" dirty="0">
                <a:cs typeface="Calibri"/>
              </a:rPr>
              <a:t>th</a:t>
            </a:r>
            <a:r>
              <a:rPr lang="en-US" dirty="0">
                <a:cs typeface="Calibri"/>
              </a:rPr>
              <a:t> leading cause of death in the </a:t>
            </a:r>
            <a:r>
              <a:rPr lang="en-US" dirty="0" smtClean="0">
                <a:cs typeface="Calibri"/>
              </a:rPr>
              <a:t>U.S. (</a:t>
            </a:r>
            <a:r>
              <a:rPr lang="en-US" altLang="en-US" dirty="0" smtClean="0">
                <a:cs typeface="Calibri"/>
              </a:rPr>
              <a:t>3rd </a:t>
            </a:r>
            <a:r>
              <a:rPr lang="en-US" altLang="en-US" dirty="0">
                <a:cs typeface="Calibri"/>
              </a:rPr>
              <a:t>cause of death in women</a:t>
            </a:r>
            <a:r>
              <a:rPr lang="en-US" altLang="en-US" dirty="0" smtClean="0">
                <a:cs typeface="Calibri"/>
              </a:rPr>
              <a:t>)</a:t>
            </a:r>
          </a:p>
          <a:p>
            <a:pPr marL="342900" lvl="1" indent="-342900">
              <a:lnSpc>
                <a:spcPts val="32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Leading cause of adult disability</a:t>
            </a:r>
          </a:p>
          <a:p>
            <a:pPr marL="342900" lvl="1" indent="-342900">
              <a:lnSpc>
                <a:spcPts val="32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en-US" altLang="en-US" sz="3200" dirty="0">
              <a:cs typeface="Calibri"/>
            </a:endParaRPr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4770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FAST</a:t>
            </a:r>
            <a:r>
              <a:rPr lang="en-US" sz="4400" b="1" dirty="0" smtClean="0"/>
              <a:t> Stroke Facts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91400" cy="4830763"/>
          </a:xfrm>
        </p:spPr>
        <p:txBody>
          <a:bodyPr>
            <a:normAutofit/>
          </a:bodyPr>
          <a:lstStyle/>
          <a:p>
            <a:pPr marL="574675" lvl="1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cs typeface="Calibri"/>
              </a:rPr>
              <a:t>About </a:t>
            </a:r>
            <a:r>
              <a:rPr lang="en-US" altLang="en-US" dirty="0">
                <a:cs typeface="Calibri"/>
              </a:rPr>
              <a:t>55,000 more women than men have a stroke each </a:t>
            </a:r>
            <a:r>
              <a:rPr lang="en-US" altLang="en-US" dirty="0" smtClean="0">
                <a:cs typeface="Calibri"/>
              </a:rPr>
              <a:t>year</a:t>
            </a:r>
            <a:endParaRPr lang="en-US" dirty="0"/>
          </a:p>
          <a:p>
            <a:pPr marL="574675" lvl="1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African-Americans are </a:t>
            </a:r>
            <a:r>
              <a:rPr lang="en-US" dirty="0"/>
              <a:t>twice </a:t>
            </a:r>
            <a:r>
              <a:rPr lang="en-US" dirty="0" smtClean="0"/>
              <a:t>as likely as whites to have a first-time stroke</a:t>
            </a:r>
          </a:p>
          <a:p>
            <a:pPr marL="574675" lvl="1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80% of strokes are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preventable (lifestyle changes) </a:t>
            </a:r>
          </a:p>
          <a:p>
            <a:pPr marL="574675" lvl="1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Medical options exist that may reduce the effects of stroke is administered soon after the onset of symptoms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574675" lvl="1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endParaRPr lang="en-US" sz="3200" dirty="0" smtClean="0"/>
          </a:p>
          <a:p>
            <a:pPr marL="574675" lvl="1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endParaRPr lang="en-US" altLang="en-US" sz="3200" dirty="0" smtClean="0"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4770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What is a Stroke?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 stroke occurs when one of the blood vessels that carry blood to the brain is blocked or bursts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That part of the brain does not get the blood that it needs causing brain cells to die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Stroke is an emergency!                                           Act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FAST</a:t>
            </a:r>
            <a:r>
              <a:rPr lang="en-US" sz="2800" dirty="0" smtClean="0"/>
              <a:t> and call                                                           9-1-1 IMMEDIATELY! 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251637" cy="168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5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438900" cy="1143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Types of Stroke – </a:t>
            </a:r>
            <a:br>
              <a:rPr lang="en-US" sz="4400" b="1" dirty="0" smtClean="0"/>
            </a:br>
            <a:r>
              <a:rPr lang="en-US" sz="4400" b="1" dirty="0" smtClean="0"/>
              <a:t>Ischemic Stroke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533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Most common type of stroke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Occurs </a:t>
            </a:r>
            <a:r>
              <a:rPr lang="en-US" sz="2800" dirty="0"/>
              <a:t>when arteries are blocked by blood clots or by the </a:t>
            </a:r>
            <a:r>
              <a:rPr lang="en-US" sz="2800" dirty="0" smtClean="0"/>
              <a:t>gradual </a:t>
            </a:r>
            <a:r>
              <a:rPr lang="en-US" sz="2800" dirty="0"/>
              <a:t>build-up of plaque and other fatty </a:t>
            </a:r>
            <a:r>
              <a:rPr lang="en-US" sz="2800" dirty="0" smtClean="0"/>
              <a:t>deposits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88% </a:t>
            </a:r>
            <a:r>
              <a:rPr lang="en-US" sz="2800" dirty="0"/>
              <a:t>percent of </a:t>
            </a:r>
            <a:r>
              <a:rPr lang="en-US" sz="2800" dirty="0" smtClean="0"/>
              <a:t>strokes                                                are ischemic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295796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6400800" cy="1143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Types of Stroke – Hemorrhagic Stroke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Occurs </a:t>
            </a:r>
            <a:r>
              <a:rPr lang="en-US" sz="2800" dirty="0"/>
              <a:t>when a blood vessel in the brain </a:t>
            </a:r>
            <a:r>
              <a:rPr lang="en-US" sz="2800" dirty="0" smtClean="0"/>
              <a:t>breaks, leaking </a:t>
            </a:r>
            <a:r>
              <a:rPr lang="en-US" sz="2800" dirty="0"/>
              <a:t>blood into the </a:t>
            </a:r>
            <a:r>
              <a:rPr lang="en-US" sz="2800" dirty="0" smtClean="0"/>
              <a:t>brain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13% of strokes are hemorrhagic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Responsible </a:t>
            </a:r>
            <a:r>
              <a:rPr lang="en-US" sz="2800" dirty="0"/>
              <a:t>for more </a:t>
            </a:r>
            <a:r>
              <a:rPr lang="en-US" sz="2800" dirty="0" smtClean="0"/>
              <a:t>than 30%                         of </a:t>
            </a:r>
            <a:r>
              <a:rPr lang="en-US" sz="2800" dirty="0"/>
              <a:t>all </a:t>
            </a:r>
            <a:r>
              <a:rPr lang="en-US" sz="2800" dirty="0" smtClean="0"/>
              <a:t>stroke deaths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29579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9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4008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Why Learn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FAST</a:t>
            </a:r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To save lives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Easy to remember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Easy to teach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Requires quick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A_template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NSA_template_2014</Template>
  <TotalTime>2098</TotalTime>
  <Words>1142</Words>
  <Application>Microsoft Office PowerPoint</Application>
  <PresentationFormat>On-screen Show (4:3)</PresentationFormat>
  <Paragraphs>185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Calibri</vt:lpstr>
      <vt:lpstr>Wingdings</vt:lpstr>
      <vt:lpstr>NSA_template_2014</vt:lpstr>
      <vt:lpstr>Recognizing Stroke FAST: Face  Arms  Speech  Time</vt:lpstr>
      <vt:lpstr>You and Your Brain</vt:lpstr>
      <vt:lpstr>Your Brain</vt:lpstr>
      <vt:lpstr>FAST Stroke Facts</vt:lpstr>
      <vt:lpstr>FAST Stroke Facts</vt:lpstr>
      <vt:lpstr>What is a Stroke?</vt:lpstr>
      <vt:lpstr>Types of Stroke –  Ischemic Stroke</vt:lpstr>
      <vt:lpstr>Types of Stroke – Hemorrhagic Stroke</vt:lpstr>
      <vt:lpstr>Why Learn FAST?</vt:lpstr>
      <vt:lpstr>FAST</vt:lpstr>
      <vt:lpstr>Other Symptoms of Stroke (Suddens)</vt:lpstr>
      <vt:lpstr>Act FAST </vt:lpstr>
      <vt:lpstr>Transient Ischemic Attack (TIA)</vt:lpstr>
      <vt:lpstr>Effects of Stroke</vt:lpstr>
      <vt:lpstr>Risk factors that cannot               be controlled</vt:lpstr>
      <vt:lpstr>Risk factors that cannot                      be controlled</vt:lpstr>
      <vt:lpstr> </vt:lpstr>
      <vt:lpstr>Medical Risk Factors</vt:lpstr>
      <vt:lpstr>Lifestyle Risk Factors</vt:lpstr>
      <vt:lpstr>Lifestyle Risk Factors</vt:lpstr>
      <vt:lpstr>Lifestyle Risk Factors</vt:lpstr>
      <vt:lpstr>FAST</vt:lpstr>
      <vt:lpstr>What do these pictures have in common?</vt:lpstr>
      <vt:lpstr>Why Teach FAST?</vt:lpstr>
      <vt:lpstr>Discussion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Kuhrt</dc:creator>
  <cp:lastModifiedBy>Rosa, Bobbie</cp:lastModifiedBy>
  <cp:revision>146</cp:revision>
  <cp:lastPrinted>2014-04-22T15:36:50Z</cp:lastPrinted>
  <dcterms:created xsi:type="dcterms:W3CDTF">2014-04-13T23:59:03Z</dcterms:created>
  <dcterms:modified xsi:type="dcterms:W3CDTF">2018-05-01T13:50:44Z</dcterms:modified>
</cp:coreProperties>
</file>